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1" r:id="rId3"/>
    <p:sldId id="272" r:id="rId4"/>
    <p:sldId id="273" r:id="rId5"/>
    <p:sldId id="274" r:id="rId6"/>
    <p:sldId id="284" r:id="rId7"/>
    <p:sldId id="285" r:id="rId8"/>
    <p:sldId id="286" r:id="rId9"/>
    <p:sldId id="267" r:id="rId10"/>
    <p:sldId id="282" r:id="rId11"/>
    <p:sldId id="283" r:id="rId12"/>
    <p:sldId id="270" r:id="rId1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669" autoAdjust="0"/>
  </p:normalViewPr>
  <p:slideViewPr>
    <p:cSldViewPr>
      <p:cViewPr>
        <p:scale>
          <a:sx n="119" d="100"/>
          <a:sy n="119" d="100"/>
        </p:scale>
        <p:origin x="-20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3CA80-F993-4B8E-BE02-695E36110798}" type="datetimeFigureOut">
              <a:rPr lang="ko-KR" altLang="en-US" smtClean="0"/>
              <a:t>2019-03-27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A33D6-DBBE-45BC-BE91-AC88285DAE2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369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A33D6-DBBE-45BC-BE91-AC88285DAE2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510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ko-KR" altLang="en-US" smtClean="0"/>
              <a:t>카드 게임 선행 학습 자료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ko-KR" dirty="0" smtClean="0"/>
              <a:t>NO. 9</a:t>
            </a:r>
            <a:endParaRPr lang="ko-KR" altLang="en-US" dirty="0"/>
          </a:p>
        </p:txBody>
      </p:sp>
      <p:sp>
        <p:nvSpPr>
          <p:cNvPr id="6" name="제목 개체 틀 1"/>
          <p:cNvSpPr>
            <a:spLocks noGrp="1"/>
          </p:cNvSpPr>
          <p:nvPr>
            <p:ph type="title" hasCustomPrompt="1"/>
          </p:nvPr>
        </p:nvSpPr>
        <p:spPr>
          <a:xfrm>
            <a:off x="467544" y="20608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미술 연대기 게임</a:t>
            </a:r>
            <a:r>
              <a:rPr lang="en-US" altLang="ko-KR" dirty="0" smtClean="0"/>
              <a:t>(PPT)</a:t>
            </a:r>
            <a:endParaRPr lang="ko-KR" altLang="en-US" dirty="0"/>
          </a:p>
        </p:txBody>
      </p:sp>
      <p:sp>
        <p:nvSpPr>
          <p:cNvPr id="7" name="제목 개체 틀 1"/>
          <p:cNvSpPr txBox="1">
            <a:spLocks/>
          </p:cNvSpPr>
          <p:nvPr userDrawn="1"/>
        </p:nvSpPr>
        <p:spPr>
          <a:xfrm>
            <a:off x="467544" y="32129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5400" kern="1200" spc="-2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ko-KR" alt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4" descr="C:\Users\PC\Desktop\sfdbawrhg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0"/>
          <a:stretch/>
        </p:blipFill>
        <p:spPr bwMode="auto">
          <a:xfrm>
            <a:off x="3347864" y="4797152"/>
            <a:ext cx="2421532" cy="63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360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43608" y="491431"/>
            <a:ext cx="7920880" cy="633313"/>
          </a:xfrm>
        </p:spPr>
        <p:txBody>
          <a:bodyPr>
            <a:normAutofit/>
          </a:bodyPr>
          <a:lstStyle>
            <a:lvl1pPr algn="l">
              <a:defRPr sz="2800" b="1" baseline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91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미술 연대기 게임</a:t>
            </a:r>
            <a:r>
              <a:rPr lang="en-US" altLang="ko-KR" dirty="0" smtClean="0"/>
              <a:t>(PPT)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spc="-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ko-KR" altLang="en-US" dirty="0" smtClean="0"/>
              <a:t>카드 게임 선행 학습 자료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ko-KR" smtClean="0"/>
              <a:t>NO. 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125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5400" kern="1200" spc="-2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Ptz0cMkqTC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0" y="1988840"/>
            <a:ext cx="9144000" cy="792088"/>
          </a:xfrm>
        </p:spPr>
        <p:txBody>
          <a:bodyPr>
            <a:normAutofit/>
          </a:bodyPr>
          <a:lstStyle/>
          <a:p>
            <a:r>
              <a:rPr lang="ko-KR" altLang="en-US" sz="3600" spc="-15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실용적인 </a:t>
            </a:r>
            <a:r>
              <a:rPr lang="ko-KR" altLang="en-US" sz="36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아름다움</a:t>
            </a:r>
            <a:endParaRPr lang="ko-KR" altLang="en-US" sz="6600" b="1" spc="-150" dirty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0" y="2780928"/>
            <a:ext cx="9144000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5400" kern="1200" spc="-2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6700" b="1" spc="-150" dirty="0" smtClean="0"/>
              <a:t>로마  미술</a:t>
            </a:r>
            <a:endParaRPr lang="ko-KR" altLang="en-US" sz="6700" b="1" spc="-150" dirty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03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3. </a:t>
            </a:r>
            <a:r>
              <a:rPr lang="ko-KR" altLang="en-US" dirty="0"/>
              <a:t>자투리 퀴즈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6866" y="1639860"/>
            <a:ext cx="7013526" cy="29751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5113" indent="-265113">
              <a:lnSpc>
                <a:spcPts val="3200"/>
              </a:lnSpc>
            </a:pPr>
            <a:r>
              <a:rPr lang="en-US" altLang="ko-KR" sz="2400" b="1" spc="-250" dirty="0" smtClean="0">
                <a:solidFill>
                  <a:schemeClr val="accent6">
                    <a:lumMod val="50000"/>
                  </a:schemeClr>
                </a:solidFill>
              </a:rPr>
              <a:t>2. </a:t>
            </a:r>
            <a:r>
              <a:rPr lang="ko-KR" altLang="en-US" sz="2400" b="1" spc="-250" dirty="0">
                <a:solidFill>
                  <a:schemeClr val="accent6">
                    <a:lumMod val="50000"/>
                  </a:schemeClr>
                </a:solidFill>
              </a:rPr>
              <a:t>현재 로마에서 존재하는 가장 오래된 돔 구조 건물은</a:t>
            </a:r>
            <a:r>
              <a:rPr lang="en-US" altLang="ko-KR" sz="2400" b="1" spc="-250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altLang="ko-KR" sz="2200" b="1" spc="-2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ts val="3200"/>
              </a:lnSpc>
            </a:pPr>
            <a:endParaRPr lang="en-US" altLang="ko-KR" sz="2200" b="1" spc="-2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50" dirty="0" smtClean="0"/>
              <a:t> </a:t>
            </a:r>
            <a:r>
              <a:rPr lang="ko-KR" altLang="en-US" sz="2400" b="1" spc="-150" dirty="0" err="1"/>
              <a:t>판테온</a:t>
            </a:r>
            <a:endParaRPr lang="en-US" altLang="ko-KR" sz="2400" b="1" spc="-15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en-US" altLang="ko-KR" sz="2400" b="1" spc="-150" dirty="0" smtClean="0"/>
              <a:t> </a:t>
            </a:r>
            <a:r>
              <a:rPr lang="ko-KR" altLang="en-US" sz="2400" b="1" spc="-150" dirty="0" smtClean="0"/>
              <a:t>콜로세움</a:t>
            </a:r>
            <a:endParaRPr lang="en-US" altLang="ko-KR" sz="2400" b="1" spc="-15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50" dirty="0" smtClean="0"/>
              <a:t> 파르테논 신전</a:t>
            </a:r>
            <a:endParaRPr lang="en-US" altLang="ko-KR" sz="2400" b="1" spc="-15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50" dirty="0"/>
              <a:t> </a:t>
            </a:r>
            <a:r>
              <a:rPr lang="ko-KR" altLang="en-US" sz="2400" b="1" spc="-150" dirty="0" err="1" smtClean="0"/>
              <a:t>콘스탄티누스</a:t>
            </a:r>
            <a:r>
              <a:rPr lang="ko-KR" altLang="en-US" sz="2400" b="1" spc="-150" dirty="0" smtClean="0"/>
              <a:t> 개선문</a:t>
            </a:r>
            <a:endParaRPr lang="en-US" altLang="ko-KR" sz="2400" b="1" spc="-150" dirty="0"/>
          </a:p>
        </p:txBody>
      </p:sp>
      <p:sp>
        <p:nvSpPr>
          <p:cNvPr id="5" name="오른쪽 화살표 4"/>
          <p:cNvSpPr/>
          <p:nvPr/>
        </p:nvSpPr>
        <p:spPr>
          <a:xfrm>
            <a:off x="827584" y="2564904"/>
            <a:ext cx="403298" cy="3600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914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3. </a:t>
            </a:r>
            <a:r>
              <a:rPr lang="ko-KR" altLang="en-US"/>
              <a:t>자투리 퀴즈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6866" y="1639860"/>
            <a:ext cx="6725494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5113" indent="-265113">
              <a:lnSpc>
                <a:spcPts val="3200"/>
              </a:lnSpc>
            </a:pPr>
            <a:r>
              <a:rPr lang="en-US" altLang="ko-KR" sz="2400" b="1" spc="-250" dirty="0" smtClean="0">
                <a:solidFill>
                  <a:schemeClr val="accent6">
                    <a:lumMod val="50000"/>
                  </a:schemeClr>
                </a:solidFill>
              </a:rPr>
              <a:t>3. </a:t>
            </a:r>
            <a:r>
              <a:rPr lang="ko-KR" altLang="en-US" sz="2400" b="1" spc="-250" dirty="0" err="1">
                <a:solidFill>
                  <a:schemeClr val="accent6">
                    <a:lumMod val="50000"/>
                  </a:schemeClr>
                </a:solidFill>
              </a:rPr>
              <a:t>프리마</a:t>
            </a:r>
            <a:r>
              <a:rPr lang="ko-KR" altLang="en-US" sz="2400" b="1" spc="-25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ko-KR" altLang="en-US" sz="2400" b="1" spc="-250" dirty="0" err="1">
                <a:solidFill>
                  <a:schemeClr val="accent6">
                    <a:lumMod val="50000"/>
                  </a:schemeClr>
                </a:solidFill>
              </a:rPr>
              <a:t>포르타의</a:t>
            </a:r>
            <a:r>
              <a:rPr lang="ko-KR" altLang="en-US" sz="2400" b="1" spc="-250" dirty="0">
                <a:solidFill>
                  <a:schemeClr val="accent6">
                    <a:lumMod val="50000"/>
                  </a:schemeClr>
                </a:solidFill>
              </a:rPr>
              <a:t> 아우구스투스 상이 제작된 목적에 가까운 것은</a:t>
            </a:r>
            <a:r>
              <a:rPr lang="en-US" altLang="ko-KR" sz="2400" b="1" spc="-250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altLang="ko-KR" sz="2200" b="1" spc="-2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ts val="3200"/>
              </a:lnSpc>
            </a:pPr>
            <a:endParaRPr lang="en-US" altLang="ko-KR" sz="2200" b="1" spc="-2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50" dirty="0" smtClean="0"/>
              <a:t> 지도자의 신격화</a:t>
            </a:r>
            <a:endParaRPr lang="en-US" altLang="ko-KR" sz="2400" b="1" spc="-150" dirty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50" dirty="0"/>
              <a:t> </a:t>
            </a:r>
            <a:r>
              <a:rPr lang="ko-KR" altLang="en-US" sz="2400" b="1" spc="-150" dirty="0" smtClean="0"/>
              <a:t>역사적 사실 기록</a:t>
            </a:r>
            <a:endParaRPr lang="en-US" altLang="ko-KR" sz="2400" b="1" spc="-150" dirty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50" dirty="0" smtClean="0"/>
              <a:t> 사후세계에 대한 믿음</a:t>
            </a:r>
            <a:endParaRPr lang="en-US" altLang="ko-KR" sz="2400" b="1" spc="-15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en-US" altLang="ko-KR" sz="2400" b="1" spc="-150" dirty="0" smtClean="0"/>
              <a:t> </a:t>
            </a:r>
            <a:r>
              <a:rPr lang="ko-KR" altLang="en-US" sz="2400" b="1" spc="-150" dirty="0"/>
              <a:t>정치적</a:t>
            </a:r>
            <a:r>
              <a:rPr lang="en-US" altLang="ko-KR" sz="2400" b="1" spc="-150" dirty="0"/>
              <a:t>·</a:t>
            </a:r>
            <a:r>
              <a:rPr lang="ko-KR" altLang="en-US" sz="2400" b="1" spc="-150" dirty="0"/>
              <a:t>이데올로기적 선전</a:t>
            </a:r>
            <a:endParaRPr lang="en-US" altLang="ko-KR" sz="2400" b="1" spc="-150" dirty="0" smtClean="0"/>
          </a:p>
        </p:txBody>
      </p:sp>
      <p:sp>
        <p:nvSpPr>
          <p:cNvPr id="5" name="오른쪽 화살표 4"/>
          <p:cNvSpPr/>
          <p:nvPr/>
        </p:nvSpPr>
        <p:spPr>
          <a:xfrm>
            <a:off x="827584" y="4581128"/>
            <a:ext cx="403298" cy="3600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414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971600" y="2862064"/>
            <a:ext cx="720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 spc="-2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5400" b="0" dirty="0" smtClean="0"/>
              <a:t>끝</a:t>
            </a:r>
            <a:endParaRPr lang="ko-KR" altLang="en-US" sz="5400" b="0" dirty="0"/>
          </a:p>
        </p:txBody>
      </p:sp>
    </p:spTree>
    <p:extLst>
      <p:ext uri="{BB962C8B-B14F-4D97-AF65-F5344CB8AC3E}">
        <p14:creationId xmlns:p14="http://schemas.microsoft.com/office/powerpoint/2010/main" val="172286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03648" y="491431"/>
            <a:ext cx="7560840" cy="633313"/>
          </a:xfrm>
        </p:spPr>
        <p:txBody>
          <a:bodyPr/>
          <a:lstStyle/>
          <a:p>
            <a:r>
              <a:rPr lang="ko-KR" altLang="en-US" dirty="0" smtClean="0"/>
              <a:t>차례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91680" y="1556792"/>
            <a:ext cx="4824536" cy="4206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US" altLang="ko-KR" sz="2400" b="1" spc="-100" dirty="0"/>
              <a:t>1. </a:t>
            </a:r>
            <a:r>
              <a:rPr lang="ko-KR" altLang="en-US" sz="2400" b="1" spc="-100" dirty="0" smtClean="0"/>
              <a:t>로</a:t>
            </a:r>
            <a:r>
              <a:rPr lang="ko-KR" altLang="en-US" sz="2400" b="1" spc="-100" dirty="0"/>
              <a:t>마</a:t>
            </a:r>
            <a:r>
              <a:rPr lang="ko-KR" altLang="en-US" sz="2400" b="1" spc="-100" dirty="0" smtClean="0"/>
              <a:t> </a:t>
            </a:r>
            <a:r>
              <a:rPr lang="ko-KR" altLang="en-US" sz="2400" b="1" spc="-100" dirty="0"/>
              <a:t>미술의 특징</a:t>
            </a:r>
          </a:p>
          <a:p>
            <a:pPr>
              <a:lnSpc>
                <a:spcPts val="4600"/>
              </a:lnSpc>
            </a:pPr>
            <a:r>
              <a:rPr lang="en-US" altLang="ko-KR" sz="2400" b="1" spc="-100" dirty="0"/>
              <a:t>2. </a:t>
            </a:r>
            <a:r>
              <a:rPr lang="ko-KR" altLang="en-US" sz="2400" b="1" spc="-100" dirty="0"/>
              <a:t>대표적인 작품</a:t>
            </a:r>
          </a:p>
          <a:p>
            <a:pPr marL="628650" indent="-184150">
              <a:lnSpc>
                <a:spcPts val="3800"/>
              </a:lnSpc>
              <a:buFontTx/>
              <a:buChar char="-"/>
            </a:pP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알렉산더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대왕 모자이크</a:t>
            </a:r>
            <a:endParaRPr lang="en-US" altLang="ko-KR" sz="2000" spc="-100" dirty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628650" indent="-184150">
              <a:lnSpc>
                <a:spcPts val="3800"/>
              </a:lnSpc>
              <a:buFontTx/>
              <a:buChar char="-"/>
            </a:pP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프리마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</a:t>
            </a: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포르타의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아우구스투스 상</a:t>
            </a:r>
            <a:endParaRPr lang="en-US" altLang="ko-KR" sz="2000" spc="-100" dirty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628650" indent="-184150">
              <a:lnSpc>
                <a:spcPts val="3800"/>
              </a:lnSpc>
              <a:buFontTx/>
              <a:buChar char="-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콜로세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움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628650" indent="-184150">
              <a:lnSpc>
                <a:spcPts val="3800"/>
              </a:lnSpc>
              <a:buFontTx/>
              <a:buChar char="-"/>
            </a:pP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판테온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628650" indent="-184150">
              <a:lnSpc>
                <a:spcPts val="3800"/>
              </a:lnSpc>
              <a:buFontTx/>
              <a:buChar char="-"/>
            </a:pP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콘스탄티누스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개선문</a:t>
            </a:r>
            <a:endParaRPr lang="en-US" altLang="ko-KR" sz="2000" spc="-100" dirty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lvl="0">
              <a:lnSpc>
                <a:spcPts val="4600"/>
              </a:lnSpc>
            </a:pPr>
            <a:r>
              <a:rPr lang="en-US" altLang="ko-KR" sz="2400" b="1" spc="-100" dirty="0" smtClean="0">
                <a:solidFill>
                  <a:prstClr val="black"/>
                </a:solidFill>
              </a:rPr>
              <a:t>3</a:t>
            </a:r>
            <a:r>
              <a:rPr lang="en-US" altLang="ko-KR" sz="2400" b="1" spc="-100" dirty="0">
                <a:solidFill>
                  <a:prstClr val="black"/>
                </a:solidFill>
              </a:rPr>
              <a:t>. </a:t>
            </a:r>
            <a:r>
              <a:rPr lang="ko-KR" altLang="en-US" sz="2400" b="1" spc="-100" dirty="0">
                <a:solidFill>
                  <a:prstClr val="black"/>
                </a:solidFill>
              </a:rPr>
              <a:t>자투리 퀴즈</a:t>
            </a:r>
          </a:p>
        </p:txBody>
      </p:sp>
    </p:spTree>
    <p:extLst>
      <p:ext uri="{BB962C8B-B14F-4D97-AF65-F5344CB8AC3E}">
        <p14:creationId xmlns:p14="http://schemas.microsoft.com/office/powerpoint/2010/main" val="68722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>
            <a:hlinkClick r:id="rId2"/>
          </p:cNvPr>
          <p:cNvSpPr/>
          <p:nvPr/>
        </p:nvSpPr>
        <p:spPr>
          <a:xfrm>
            <a:off x="6948264" y="116632"/>
            <a:ext cx="1933800" cy="538852"/>
          </a:xfrm>
          <a:prstGeom prst="roundRect">
            <a:avLst/>
          </a:prstGeom>
          <a:solidFill>
            <a:srgbClr val="E1F2CE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hlinkClick r:id="rId2"/>
          </p:cNvPr>
          <p:cNvSpPr txBox="1"/>
          <p:nvPr/>
        </p:nvSpPr>
        <p:spPr>
          <a:xfrm>
            <a:off x="7664192" y="116632"/>
            <a:ext cx="144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spc="-150" dirty="0">
                <a:solidFill>
                  <a:srgbClr val="FF3300"/>
                </a:solidFill>
              </a:rPr>
              <a:t>로마 미술을 </a:t>
            </a:r>
            <a:endParaRPr lang="en-US" altLang="ko-KR" sz="1400" b="1" spc="-150" dirty="0" smtClean="0">
              <a:solidFill>
                <a:srgbClr val="FF3300"/>
              </a:solidFill>
            </a:endParaRPr>
          </a:p>
          <a:p>
            <a:r>
              <a:rPr lang="ko-KR" altLang="en-US" sz="1400" b="1" spc="-150" dirty="0" smtClean="0">
                <a:solidFill>
                  <a:srgbClr val="FF3300"/>
                </a:solidFill>
              </a:rPr>
              <a:t>떠 </a:t>
            </a:r>
            <a:r>
              <a:rPr lang="ko-KR" altLang="en-US" sz="1400" b="1" spc="-150" dirty="0">
                <a:solidFill>
                  <a:srgbClr val="FF3300"/>
                </a:solidFill>
              </a:rPr>
              <a:t>먹어 보자</a:t>
            </a:r>
            <a:endParaRPr lang="ko-KR" altLang="en-US" sz="1400" b="1" spc="-150" dirty="0">
              <a:solidFill>
                <a:srgbClr val="FF3300"/>
              </a:solidFill>
            </a:endParaRPr>
          </a:p>
        </p:txBody>
      </p:sp>
      <p:pic>
        <p:nvPicPr>
          <p:cNvPr id="11" name="그림 10" descr="youtube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121476"/>
            <a:ext cx="576064" cy="507657"/>
          </a:xfrm>
          <a:prstGeom prst="rect">
            <a:avLst/>
          </a:prstGeom>
        </p:spPr>
      </p:pic>
      <p:sp>
        <p:nvSpPr>
          <p:cNvPr id="17" name="제목 1"/>
          <p:cNvSpPr>
            <a:spLocks noGrp="1"/>
          </p:cNvSpPr>
          <p:nvPr>
            <p:ph type="ctrTitle"/>
          </p:nvPr>
        </p:nvSpPr>
        <p:spPr>
          <a:xfrm>
            <a:off x="971600" y="491431"/>
            <a:ext cx="6480720" cy="633313"/>
          </a:xfrm>
        </p:spPr>
        <p:txBody>
          <a:bodyPr/>
          <a:lstStyle/>
          <a:p>
            <a:r>
              <a:rPr lang="en-US" altLang="ko-KR" spc="-100" dirty="0" smtClean="0"/>
              <a:t>1. </a:t>
            </a:r>
            <a:r>
              <a:rPr lang="ko-KR" altLang="en-US" spc="-100" dirty="0" smtClean="0"/>
              <a:t>로마 미술의 특징</a:t>
            </a:r>
            <a:endParaRPr lang="ko-KR" altLang="en-US" spc="-100" dirty="0"/>
          </a:p>
        </p:txBody>
      </p:sp>
      <p:sp>
        <p:nvSpPr>
          <p:cNvPr id="18" name="TextBox 17"/>
          <p:cNvSpPr txBox="1"/>
          <p:nvPr/>
        </p:nvSpPr>
        <p:spPr>
          <a:xfrm>
            <a:off x="1086866" y="1635404"/>
            <a:ext cx="6941518" cy="363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/>
              <a:t>발생 시기</a:t>
            </a:r>
            <a:r>
              <a:rPr lang="en-US" altLang="ko-KR" sz="2000" spc="-100" dirty="0" smtClean="0"/>
              <a:t>: 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기원전 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8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세기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~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기원후 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4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세기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6866" y="2169244"/>
            <a:ext cx="7445574" cy="2051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/>
              <a:t>특징   </a:t>
            </a:r>
            <a:endParaRPr lang="en-US" altLang="ko-KR" sz="2000" spc="-100" dirty="0"/>
          </a:p>
          <a:p>
            <a:pPr marL="447675" indent="-180975">
              <a:lnSpc>
                <a:spcPts val="3200"/>
              </a:lnSpc>
              <a:buFontTx/>
              <a:buChar char="-"/>
            </a:pPr>
            <a:r>
              <a:rPr lang="ko-KR" altLang="en-US" sz="2000" b="1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그리스 고전 미술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과 </a:t>
            </a:r>
            <a:r>
              <a:rPr lang="ko-KR" altLang="en-US" sz="2000" b="1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헬레니즘 미술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의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영향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447675" indent="-180975">
              <a:lnSpc>
                <a:spcPts val="3200"/>
              </a:lnSpc>
              <a:buFontTx/>
              <a:buChar char="-"/>
            </a:pPr>
            <a:r>
              <a:rPr lang="ko-KR" altLang="en-US" sz="2000" b="1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사실적</a:t>
            </a:r>
            <a:r>
              <a:rPr lang="en-US" altLang="ko-KR" sz="2000" b="1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·</a:t>
            </a:r>
            <a:r>
              <a:rPr lang="ko-KR" altLang="en-US" sz="2000" b="1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실용적</a:t>
            </a:r>
            <a:endParaRPr lang="en-US" altLang="ko-KR" sz="2000" b="1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447675" indent="-180975">
              <a:lnSpc>
                <a:spcPts val="3200"/>
              </a:lnSpc>
              <a:buFontTx/>
              <a:buChar char="-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황제 및 영웅의 </a:t>
            </a:r>
            <a:r>
              <a:rPr lang="ko-KR" altLang="en-US" sz="2000" b="1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기념비적 초상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제작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447675" indent="-180975">
              <a:lnSpc>
                <a:spcPts val="3200"/>
              </a:lnSpc>
              <a:buFontTx/>
              <a:buChar char="-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거대하고 실용적인 </a:t>
            </a:r>
            <a:r>
              <a:rPr lang="ko-KR" altLang="en-US" sz="2000" b="1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공공 건축물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건설</a:t>
            </a:r>
            <a:endParaRPr lang="ko-KR" altLang="en-US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671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작품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86866" y="1639860"/>
            <a:ext cx="7445574" cy="1641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b="1" spc="-100" dirty="0" err="1" smtClean="0">
                <a:solidFill>
                  <a:schemeClr val="accent6">
                    <a:lumMod val="50000"/>
                  </a:schemeClr>
                </a:solidFill>
              </a:rPr>
              <a:t>알렉산더</a:t>
            </a:r>
            <a:r>
              <a:rPr lang="ko-KR" altLang="en-US" sz="2200" b="1" spc="-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ko-KR" altLang="en-US" sz="2200" b="1" spc="-100" dirty="0">
                <a:solidFill>
                  <a:schemeClr val="accent6">
                    <a:lumMod val="50000"/>
                  </a:schemeClr>
                </a:solidFill>
              </a:rPr>
              <a:t>대왕 모자이크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+mn-ea"/>
                <a:cs typeface="함초롬바탕" panose="02030504000101010101" pitchFamily="18" charset="-127"/>
              </a:rPr>
              <a:t>제작 시기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기원전 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100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년경 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마케도니아와 페르시아 제국 사이의 </a:t>
            </a: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이수스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전투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묘사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마케도니아의 젊은 영웅 </a:t>
            </a:r>
            <a:r>
              <a:rPr lang="ko-KR" altLang="en-US" sz="2000" spc="-100" dirty="0" err="1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알렉산더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대왕의 업적을 기리기 위한 작품</a:t>
            </a:r>
          </a:p>
        </p:txBody>
      </p:sp>
      <p:pic>
        <p:nvPicPr>
          <p:cNvPr id="1026" name="Picture 2" descr="D:\Choihaitnim\1. 미술\##2019 교수학습지원자료\보드게임\##카드게임 PPT\4. 로마 미술\4. 로마 미술_이미지\제목 없음-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r="1824" b="38826"/>
          <a:stretch/>
        </p:blipFill>
        <p:spPr bwMode="auto">
          <a:xfrm>
            <a:off x="0" y="3281335"/>
            <a:ext cx="9144001" cy="357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90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작품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6866" y="1639860"/>
            <a:ext cx="7445574" cy="2051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b="1" spc="-100" dirty="0" err="1" smtClean="0">
                <a:solidFill>
                  <a:schemeClr val="accent6">
                    <a:lumMod val="50000"/>
                  </a:schemeClr>
                </a:solidFill>
              </a:rPr>
              <a:t>프리마</a:t>
            </a:r>
            <a:r>
              <a:rPr lang="ko-KR" altLang="en-US" sz="2200" b="1" spc="-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ko-KR" altLang="en-US" sz="2200" b="1" spc="-100" dirty="0" err="1">
                <a:solidFill>
                  <a:schemeClr val="accent6">
                    <a:lumMod val="50000"/>
                  </a:schemeClr>
                </a:solidFill>
              </a:rPr>
              <a:t>포르타의</a:t>
            </a:r>
            <a:r>
              <a:rPr lang="ko-KR" altLang="en-US" sz="2200" b="1" spc="-100" dirty="0">
                <a:solidFill>
                  <a:schemeClr val="accent6">
                    <a:lumMod val="50000"/>
                  </a:schemeClr>
                </a:solidFill>
              </a:rPr>
              <a:t> 아우구스투스 </a:t>
            </a:r>
            <a:r>
              <a:rPr lang="ko-KR" altLang="en-US" sz="2200" b="1" spc="-100" dirty="0" smtClean="0">
                <a:solidFill>
                  <a:schemeClr val="accent6">
                    <a:lumMod val="50000"/>
                  </a:schemeClr>
                </a:solidFill>
              </a:rPr>
              <a:t>상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+mn-ea"/>
                <a:cs typeface="함초롬바탕" panose="02030504000101010101" pitchFamily="18" charset="-127"/>
              </a:rPr>
              <a:t>제작 시기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15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년경 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높이 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204cm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총사령관으로서 황제의 위엄 있는 모습 묘사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정치적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·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이데올로기적 선전을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위한 목적으로 제작</a:t>
            </a:r>
            <a:endParaRPr lang="ko-KR" altLang="en-US" sz="2000" spc="-100" dirty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pic>
        <p:nvPicPr>
          <p:cNvPr id="2050" name="Picture 2" descr="D:\Choihaitnim\1. 미술\##2019 교수학습지원자료\보드게임\##카드게임 PPT\4. 로마 미술\4. 로마 미술_이미지\afdbn4etg3et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92696"/>
            <a:ext cx="3320778" cy="617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9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작품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6866" y="1639860"/>
            <a:ext cx="7445574" cy="2051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b="1" spc="-100" dirty="0" smtClean="0">
                <a:solidFill>
                  <a:schemeClr val="accent6">
                    <a:lumMod val="50000"/>
                  </a:schemeClr>
                </a:solidFill>
              </a:rPr>
              <a:t>콜로세움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+mn-ea"/>
                <a:cs typeface="함초롬바탕" panose="02030504000101010101" pitchFamily="18" charset="-127"/>
              </a:rPr>
              <a:t>제작 시기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72~80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년경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449263" indent="1841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높이 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48m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둘레 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523m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로마 제국 시대의 원형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경기장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163638" indent="1841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5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만여 명 수용 가능한 계단식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관람석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97050" indent="1841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맹수 사냥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검투사 시합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모의 해전 등 공연</a:t>
            </a:r>
          </a:p>
        </p:txBody>
      </p:sp>
      <p:pic>
        <p:nvPicPr>
          <p:cNvPr id="3075" name="Picture 3" descr="D:\Choihaitnim\1. 미술\##2019 교수학습지원자료\보드게임\##카드게임 PPT\4. 로마 미술\4. 로마 미술_이미지\afjnngfdmsfh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0" b="4060"/>
          <a:stretch/>
        </p:blipFill>
        <p:spPr bwMode="auto">
          <a:xfrm>
            <a:off x="1187624" y="3491807"/>
            <a:ext cx="5184576" cy="334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54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작품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6866" y="1639860"/>
            <a:ext cx="7445574" cy="1641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b="1" spc="-100" dirty="0" err="1" smtClean="0">
                <a:solidFill>
                  <a:schemeClr val="accent6">
                    <a:lumMod val="50000"/>
                  </a:schemeClr>
                </a:solidFill>
              </a:rPr>
              <a:t>판테온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+mn-ea"/>
                <a:cs typeface="함초롬바탕" panose="02030504000101010101" pitchFamily="18" charset="-127"/>
              </a:rPr>
              <a:t>제작 시기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113~125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년경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고대 로마 신들에게 바치는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신전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현재 로마에서 존재하는 가장 오래된 돔 구조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건물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pic>
        <p:nvPicPr>
          <p:cNvPr id="1026" name="Picture 2" descr="C:\Users\PC\Desktop\adnrgh4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3"/>
          <a:stretch/>
        </p:blipFill>
        <p:spPr bwMode="auto">
          <a:xfrm>
            <a:off x="-18038" y="3598903"/>
            <a:ext cx="6304729" cy="326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PC\Desktop\pantheon_rome_rotonda_dome_domed_roof_incidence_of_light_church_dom-7629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01008"/>
            <a:ext cx="2592288" cy="194421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05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작품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6866" y="1639860"/>
            <a:ext cx="74455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b="1" spc="-100" dirty="0" err="1" smtClean="0">
                <a:solidFill>
                  <a:schemeClr val="accent6">
                    <a:lumMod val="50000"/>
                  </a:schemeClr>
                </a:solidFill>
              </a:rPr>
              <a:t>콘스탄티누스</a:t>
            </a:r>
            <a:r>
              <a:rPr lang="ko-KR" altLang="en-US" sz="2200" b="1" spc="-100" dirty="0" smtClean="0">
                <a:solidFill>
                  <a:schemeClr val="accent6">
                    <a:lumMod val="50000"/>
                  </a:schemeClr>
                </a:solidFill>
              </a:rPr>
              <a:t> 개선문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+mn-ea"/>
                <a:cs typeface="함초롬바탕" panose="02030504000101010101" pitchFamily="18" charset="-127"/>
              </a:rPr>
              <a:t>제작 시기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315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년경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높이 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21m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로마 제국 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52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대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황제 </a:t>
            </a: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콘스탄티누스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1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세 즉위 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10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년을 기념하여 건축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현재 로마에서 존재하는 가장 오래된 돔 구조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건물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3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개의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아치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황제의 업적 표현한 부조상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장식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pic>
        <p:nvPicPr>
          <p:cNvPr id="5125" name="Picture 5" descr="D:\Choihaitnim\1. 미술\##2019 교수학습지원자료\보드게임\##카드게임 PPT\4. 로마 미술\4. 로마 미술_이미지\1024px-Roma_Arch_Constantine_Detail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" r="2325"/>
          <a:stretch/>
        </p:blipFill>
        <p:spPr bwMode="auto">
          <a:xfrm>
            <a:off x="1317629" y="4293095"/>
            <a:ext cx="2606299" cy="1962895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C\Desktop\sfdnrgh3ergh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r="5658" b="3828"/>
          <a:stretch/>
        </p:blipFill>
        <p:spPr bwMode="auto">
          <a:xfrm>
            <a:off x="4499993" y="3424912"/>
            <a:ext cx="4644008" cy="343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5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3</a:t>
            </a:r>
            <a:r>
              <a:rPr lang="en-US" altLang="ko-KR" dirty="0" smtClean="0"/>
              <a:t>. </a:t>
            </a:r>
            <a:r>
              <a:rPr lang="ko-KR" altLang="en-US" dirty="0" smtClean="0"/>
              <a:t>자투리 퀴즈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6866" y="1639860"/>
            <a:ext cx="7013526" cy="29751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ko-KR" sz="2400" b="1" spc="-250" dirty="0" smtClean="0">
                <a:solidFill>
                  <a:schemeClr val="accent6">
                    <a:lumMod val="50000"/>
                  </a:schemeClr>
                </a:solidFill>
              </a:rPr>
              <a:t>1. </a:t>
            </a:r>
            <a:r>
              <a:rPr lang="ko-KR" altLang="en-US" sz="2400" b="1" spc="-250" dirty="0">
                <a:solidFill>
                  <a:schemeClr val="accent6">
                    <a:lumMod val="50000"/>
                  </a:schemeClr>
                </a:solidFill>
              </a:rPr>
              <a:t>로마 미술의 특징이 아닌 것은</a:t>
            </a:r>
            <a:r>
              <a:rPr lang="en-US" altLang="ko-KR" sz="2400" b="1" spc="-250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altLang="ko-KR" sz="2200" b="1" spc="-2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ts val="3200"/>
              </a:lnSpc>
            </a:pPr>
            <a:endParaRPr lang="en-US" altLang="ko-KR" sz="2200" b="1" spc="-2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50" dirty="0" smtClean="0"/>
              <a:t> </a:t>
            </a:r>
            <a:r>
              <a:rPr lang="ko-KR" altLang="en-US" sz="2400" b="1" spc="-150" dirty="0"/>
              <a:t>사실적이고 실용적</a:t>
            </a:r>
            <a:endParaRPr lang="en-US" altLang="ko-KR" sz="2400" b="1" spc="-15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en-US" altLang="ko-KR" sz="2400" b="1" spc="-150" dirty="0" smtClean="0"/>
              <a:t> </a:t>
            </a:r>
            <a:r>
              <a:rPr lang="ko-KR" altLang="en-US" sz="2400" b="1" spc="-150" dirty="0"/>
              <a:t>황제 및 영웅의 초상 제작</a:t>
            </a:r>
            <a:endParaRPr lang="en-US" altLang="ko-KR" sz="2400" b="1" spc="-15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50" dirty="0" smtClean="0"/>
              <a:t> </a:t>
            </a:r>
            <a:r>
              <a:rPr lang="ko-KR" altLang="en-US" sz="2400" b="1" spc="-150" dirty="0"/>
              <a:t>그리스 고전 미술의 영향 받음</a:t>
            </a:r>
            <a:r>
              <a:rPr lang="en-US" altLang="ko-KR" sz="2400" b="1" spc="-150" dirty="0"/>
              <a:t>.</a:t>
            </a:r>
            <a:endParaRPr lang="en-US" altLang="ko-KR" sz="2400" b="1" spc="-15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50" dirty="0" smtClean="0"/>
              <a:t> </a:t>
            </a:r>
            <a:r>
              <a:rPr lang="ko-KR" altLang="en-US" sz="2400" b="1" spc="-150" dirty="0"/>
              <a:t>비잔틴</a:t>
            </a:r>
            <a:r>
              <a:rPr lang="en-US" altLang="ko-KR" sz="2400" b="1" spc="-150" dirty="0"/>
              <a:t>, </a:t>
            </a:r>
            <a:r>
              <a:rPr lang="ko-KR" altLang="en-US" sz="2400" b="1" spc="-150" dirty="0"/>
              <a:t>로마네스크</a:t>
            </a:r>
            <a:r>
              <a:rPr lang="en-US" altLang="ko-KR" sz="2400" b="1" spc="-150" dirty="0"/>
              <a:t>, </a:t>
            </a:r>
            <a:r>
              <a:rPr lang="ko-KR" altLang="en-US" sz="2400" b="1" spc="-150" dirty="0"/>
              <a:t>고딕 양식으로 나뉨</a:t>
            </a:r>
            <a:r>
              <a:rPr lang="en-US" altLang="ko-KR" sz="2400" b="1" spc="-150" dirty="0"/>
              <a:t>.</a:t>
            </a:r>
          </a:p>
        </p:txBody>
      </p:sp>
      <p:sp>
        <p:nvSpPr>
          <p:cNvPr id="2" name="오른쪽 화살표 1"/>
          <p:cNvSpPr/>
          <p:nvPr/>
        </p:nvSpPr>
        <p:spPr>
          <a:xfrm>
            <a:off x="827584" y="4149080"/>
            <a:ext cx="403298" cy="3600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015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325</Words>
  <Application>Microsoft Office PowerPoint</Application>
  <PresentationFormat>화면 슬라이드 쇼(4:3)</PresentationFormat>
  <Paragraphs>72</Paragraphs>
  <Slides>12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3" baseType="lpstr">
      <vt:lpstr>Office 테마</vt:lpstr>
      <vt:lpstr>실용적인 아름다움</vt:lpstr>
      <vt:lpstr>차례</vt:lpstr>
      <vt:lpstr>1. 로마 미술의 특징</vt:lpstr>
      <vt:lpstr>2. 대표적인 작품</vt:lpstr>
      <vt:lpstr>2. 대표적인 작품</vt:lpstr>
      <vt:lpstr>2. 대표적인 작품</vt:lpstr>
      <vt:lpstr>2. 대표적인 작품</vt:lpstr>
      <vt:lpstr>2. 대표적인 작품</vt:lpstr>
      <vt:lpstr>3. 자투리 퀴즈</vt:lpstr>
      <vt:lpstr>3. 자투리 퀴즈</vt:lpstr>
      <vt:lpstr>3. 자투리 퀴즈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PC</dc:creator>
  <cp:lastModifiedBy>PC</cp:lastModifiedBy>
  <cp:revision>233</cp:revision>
  <dcterms:created xsi:type="dcterms:W3CDTF">2018-12-12T00:52:59Z</dcterms:created>
  <dcterms:modified xsi:type="dcterms:W3CDTF">2019-03-27T05:18:06Z</dcterms:modified>
</cp:coreProperties>
</file>